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6" r:id="rId3"/>
    <p:sldId id="264" r:id="rId4"/>
    <p:sldId id="261" r:id="rId5"/>
    <p:sldId id="258" r:id="rId6"/>
    <p:sldId id="262" r:id="rId7"/>
    <p:sldId id="259" r:id="rId8"/>
    <p:sldId id="265" r:id="rId9"/>
    <p:sldId id="269" r:id="rId10"/>
    <p:sldId id="271" r:id="rId11"/>
    <p:sldId id="272" r:id="rId12"/>
    <p:sldId id="273" r:id="rId13"/>
    <p:sldId id="274" r:id="rId14"/>
    <p:sldId id="268" r:id="rId15"/>
    <p:sldId id="275" r:id="rId16"/>
    <p:sldId id="260" r:id="rId17"/>
    <p:sldId id="276" r:id="rId18"/>
    <p:sldId id="277" r:id="rId19"/>
  </p:sldIdLst>
  <p:sldSz cx="9144000" cy="6858000" type="screen4x3"/>
  <p:notesSz cx="6794500" cy="99187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66CC"/>
    <a:srgbClr val="FFCC00"/>
    <a:srgbClr val="6699FF"/>
    <a:srgbClr val="FF0000"/>
    <a:srgbClr val="FF9900"/>
    <a:srgbClr val="008000"/>
    <a:srgbClr val="EEEA54"/>
    <a:srgbClr val="CC6600"/>
    <a:srgbClr val="66FF66"/>
    <a:srgbClr val="CC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56" d="100"/>
          <a:sy n="56" d="100"/>
        </p:scale>
        <p:origin x="-7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56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9687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6560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7399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166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88136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0840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19095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6812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3446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17369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B87FD-B631-40FE-9F73-710204010BBA}" type="datetimeFigureOut">
              <a:rPr lang="it-IT" smtClean="0"/>
              <a:pPr/>
              <a:t>30/09/2016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FBAFE-4958-4D66-B14A-C1F3EE7975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5878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wma"/><Relationship Id="rId5" Type="http://schemas.openxmlformats.org/officeDocument/2006/relationships/image" Target="../media/image2.png"/><Relationship Id="rId4" Type="http://schemas.microsoft.com/office/2007/relationships/media" Target="../media/media1.wm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wma"/><Relationship Id="rId1" Type="http://schemas.openxmlformats.org/officeDocument/2006/relationships/tags" Target="../tags/tag1.xml"/><Relationship Id="rId6" Type="http://schemas.microsoft.com/office/2007/relationships/media" Target="../media/media2.wm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wma"/><Relationship Id="rId5" Type="http://schemas.openxmlformats.org/officeDocument/2006/relationships/image" Target="../media/image2.png"/><Relationship Id="rId4" Type="http://schemas.microsoft.com/office/2007/relationships/media" Target="../media/media3.wma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4.wma"/><Relationship Id="rId6" Type="http://schemas.openxmlformats.org/officeDocument/2006/relationships/image" Target="../media/image2.png"/><Relationship Id="rId5" Type="http://schemas.microsoft.com/office/2007/relationships/media" Target="../media/media4.wm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5.wma"/><Relationship Id="rId6" Type="http://schemas.microsoft.com/office/2007/relationships/media" Target="../media/media5.wma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6.wma"/><Relationship Id="rId6" Type="http://schemas.openxmlformats.org/officeDocument/2006/relationships/image" Target="../media/image2.png"/><Relationship Id="rId5" Type="http://schemas.microsoft.com/office/2007/relationships/media" Target="../media/media6.wma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7.wma"/><Relationship Id="rId6" Type="http://schemas.microsoft.com/office/2007/relationships/media" Target="../media/media7.wma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8.wma"/><Relationship Id="rId6" Type="http://schemas.microsoft.com/office/2007/relationships/media" Target="../media/media8.wma"/><Relationship Id="rId5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9.wma"/><Relationship Id="rId6" Type="http://schemas.microsoft.com/office/2007/relationships/media" Target="../media/media9.wma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1.png"/><Relationship Id="rId7" Type="http://schemas.microsoft.com/office/2007/relationships/media" Target="../media/media10.wma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0.wm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11.wma"/><Relationship Id="rId6" Type="http://schemas.openxmlformats.org/officeDocument/2006/relationships/image" Target="../media/image2.png"/><Relationship Id="rId5" Type="http://schemas.microsoft.com/office/2007/relationships/media" Target="../media/media11.wma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12.wma"/><Relationship Id="rId6" Type="http://schemas.openxmlformats.org/officeDocument/2006/relationships/image" Target="../media/image2.png"/><Relationship Id="rId5" Type="http://schemas.microsoft.com/office/2007/relationships/media" Target="../media/media12.wma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3.wma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13.wma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4.wma"/><Relationship Id="rId6" Type="http://schemas.microsoft.com/office/2007/relationships/media" Target="../media/media14.wma"/><Relationship Id="rId5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5.wma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5.wma"/><Relationship Id="rId6" Type="http://schemas.microsoft.com/office/2007/relationships/hdphoto" Target="../media/hdphoto6.wdp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it-IT" sz="6000" dirty="0" smtClean="0"/>
              <a:t>Progetto di scienze </a:t>
            </a:r>
            <a:br>
              <a:rPr lang="it-IT" sz="6000" dirty="0" smtClean="0"/>
            </a:br>
            <a:r>
              <a:rPr lang="it-IT" sz="6000" dirty="0" smtClean="0"/>
              <a:t>classe </a:t>
            </a:r>
            <a:r>
              <a:rPr lang="it-IT" sz="6000" dirty="0" smtClean="0">
                <a:latin typeface="Arial monospaced for SAP" panose="020B0609020202030204" pitchFamily="49" charset="0"/>
              </a:rPr>
              <a:t>IC</a:t>
            </a:r>
            <a:r>
              <a:rPr lang="it-IT" sz="6000" dirty="0" smtClean="0"/>
              <a:t> </a:t>
            </a:r>
            <a:br>
              <a:rPr lang="it-IT" sz="6000" dirty="0" smtClean="0"/>
            </a:br>
            <a:r>
              <a:rPr lang="it-IT" sz="6000" dirty="0" smtClean="0"/>
              <a:t>a. s. 2014 - 2015</a:t>
            </a:r>
            <a:endParaRPr lang="it-IT" sz="6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4293096"/>
            <a:ext cx="8424936" cy="144016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t-IT" sz="4400" b="1" cap="all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 lombrico un animaletto </a:t>
            </a:r>
          </a:p>
          <a:p>
            <a:pPr algn="ctr"/>
            <a:r>
              <a:rPr lang="it-IT" sz="4400" b="1" cap="all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del suolo </a:t>
            </a:r>
            <a:endParaRPr lang="it-IT" sz="4400" b="1" cap="all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67544" y="623731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Ins</a:t>
            </a:r>
            <a:r>
              <a:rPr lang="it-IT" dirty="0" smtClean="0"/>
              <a:t>. Rossella Scotti</a:t>
            </a:r>
            <a:endParaRPr lang="it-IT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0122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894150"/>
            <a:ext cx="5940152" cy="4104456"/>
          </a:xfrm>
          <a:effectLst/>
        </p:spPr>
        <p:txBody>
          <a:bodyPr>
            <a:noAutofit/>
          </a:bodyPr>
          <a:lstStyle/>
          <a:p>
            <a:pPr algn="l"/>
            <a:r>
              <a:rPr lang="it-IT" sz="28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Abbiamo </a:t>
            </a:r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fatto </a:t>
            </a:r>
            <a:r>
              <a:rPr lang="it-IT" sz="28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gli ESPLORATORI</a:t>
            </a:r>
            <a:endParaRPr lang="it-IT" sz="2800" b="1" dirty="0">
              <a:ln w="1905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anose="02040503050406030204" pitchFamily="18" charset="0"/>
            </a:endParaRPr>
          </a:p>
          <a:p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I nostri strumenti sono stati:</a:t>
            </a:r>
          </a:p>
          <a:p>
            <a:pPr algn="l"/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gli OCCHI per </a:t>
            </a:r>
            <a:r>
              <a:rPr lang="it-IT" sz="28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osservare </a:t>
            </a:r>
            <a:endParaRPr lang="it-IT" sz="2800" b="1" dirty="0">
              <a:ln w="1905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anose="02040503050406030204" pitchFamily="18" charset="0"/>
            </a:endParaRPr>
          </a:p>
          <a:p>
            <a:pPr algn="l"/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il NASO per sentire </a:t>
            </a:r>
            <a:r>
              <a:rPr lang="it-IT" sz="28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profumi e odori</a:t>
            </a:r>
            <a:endParaRPr lang="it-IT" sz="2800" b="1" dirty="0">
              <a:ln w="1905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anose="02040503050406030204" pitchFamily="18" charset="0"/>
            </a:endParaRPr>
          </a:p>
          <a:p>
            <a:pPr algn="l"/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le ORECCHIE per ascoltare i rumori</a:t>
            </a:r>
          </a:p>
          <a:p>
            <a:pPr algn="l"/>
            <a:r>
              <a:rPr lang="it-IT" sz="2800" b="1" dirty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le MANI per </a:t>
            </a:r>
            <a:r>
              <a:rPr lang="it-IT" sz="28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anose="02040503050406030204" pitchFamily="18" charset="0"/>
              </a:rPr>
              <a:t>toccare</a:t>
            </a:r>
          </a:p>
          <a:p>
            <a:pPr algn="l"/>
            <a:endParaRPr lang="it-IT" sz="2800" b="1" dirty="0">
              <a:ln w="1905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anose="02040503050406030204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11560" y="160338"/>
            <a:ext cx="7992888" cy="1728192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it-IT" sz="2100" dirty="0" smtClean="0">
                <a:latin typeface="Cambria" panose="02040503050406030204" pitchFamily="18" charset="0"/>
              </a:rPr>
              <a:t>Una mattina d’autunno siamo andati nel </a:t>
            </a:r>
          </a:p>
          <a:p>
            <a:r>
              <a:rPr lang="it-IT" sz="2100" dirty="0" smtClean="0">
                <a:latin typeface="Cambria" panose="02040503050406030204" pitchFamily="18" charset="0"/>
              </a:rPr>
              <a:t>Giardino della scuola e….</a:t>
            </a:r>
            <a:endParaRPr lang="it-IT" sz="2100" dirty="0">
              <a:latin typeface="Cambria" panose="02040503050406030204" pitchFamily="18" charset="0"/>
            </a:endParaRPr>
          </a:p>
        </p:txBody>
      </p:sp>
      <p:sp>
        <p:nvSpPr>
          <p:cNvPr id="4" name="AutoShape 2" descr="mailbox://C:/Users/Admin/AppData/Roaming/Thunderbird/Profiles/vhvtkvq2.default/Mail/pop3.live.com/Inbox?number=191928007&amp;part=1.2&amp;type=image/jpeg&amp;filename=foto%2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5666245" y="1542667"/>
            <a:ext cx="2733153" cy="204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64088" y="4577080"/>
            <a:ext cx="2876705" cy="214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0375" y="57277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5736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29400" cy="165618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>
                <a:gd name="adj" fmla="val 48192"/>
              </a:avLst>
            </a:prstTxWarp>
            <a:normAutofit fontScale="90000"/>
          </a:bodyPr>
          <a:lstStyle/>
          <a:p>
            <a:pPr algn="l"/>
            <a:r>
              <a:rPr lang="it-IT" cap="all" dirty="0" smtClean="0">
                <a:latin typeface="Arial Black" panose="020B0A04020102020204" pitchFamily="34" charset="0"/>
              </a:rPr>
              <a:t/>
            </a:r>
            <a:br>
              <a:rPr lang="it-IT" cap="all" dirty="0" smtClean="0">
                <a:latin typeface="Arial Black" panose="020B0A04020102020204" pitchFamily="34" charset="0"/>
              </a:rPr>
            </a:br>
            <a:r>
              <a:rPr lang="it-IT" cap="all" dirty="0" smtClean="0">
                <a:latin typeface="Arial Black" panose="020B0A04020102020204" pitchFamily="34" charset="0"/>
              </a:rPr>
              <a:t>Tornati in classe abbiamo realizzato un bel cartellone…….</a:t>
            </a:r>
            <a:r>
              <a:rPr lang="it-IT" dirty="0" smtClean="0">
                <a:latin typeface="Arial Black" panose="020B0A04020102020204" pitchFamily="34" charset="0"/>
              </a:rPr>
              <a:t/>
            </a:r>
            <a:br>
              <a:rPr lang="it-IT" dirty="0" smtClean="0">
                <a:latin typeface="Arial Black" panose="020B0A04020102020204" pitchFamily="34" charset="0"/>
              </a:rPr>
            </a:br>
            <a:endParaRPr lang="it-IT" dirty="0">
              <a:latin typeface="Arial Black" panose="020B0A0402010202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92" t="9287" r="12520" b="4034"/>
          <a:stretch/>
        </p:blipFill>
        <p:spPr bwMode="auto">
          <a:xfrm>
            <a:off x="323528" y="1949329"/>
            <a:ext cx="5893446" cy="4693582"/>
          </a:xfrm>
          <a:prstGeom prst="rect">
            <a:avLst/>
          </a:prstGeom>
          <a:noFill/>
          <a:ln>
            <a:noFill/>
          </a:ln>
          <a:effectLst>
            <a:glow rad="2286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528905" y="5521007"/>
            <a:ext cx="2304256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000" dirty="0" smtClean="0"/>
              <a:t>A piccoli gruppi è stato più facile realizzarlo</a:t>
            </a:r>
            <a:endParaRPr lang="it-IT" sz="20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50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000"/>
    </mc:Choice>
    <mc:Fallback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94586" y="404664"/>
            <a:ext cx="5508567" cy="13681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600" cap="all" dirty="0" smtClean="0">
                <a:ln w="38100">
                  <a:solidFill>
                    <a:schemeClr val="accent3">
                      <a:lumMod val="50000"/>
                    </a:schemeClr>
                  </a:solidFill>
                </a:ln>
              </a:rPr>
              <a:t>Osservando attentamente le piante  abbiamo imparato che tutte hanno:</a:t>
            </a:r>
            <a:endParaRPr lang="it-IT" sz="3600" cap="all" dirty="0">
              <a:ln w="38100">
                <a:solidFill>
                  <a:schemeClr val="accent3">
                    <a:lumMod val="50000"/>
                  </a:schemeClr>
                </a:solidFill>
              </a:ln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26" t="14615" r="21012" b="4095"/>
          <a:stretch/>
        </p:blipFill>
        <p:spPr bwMode="auto">
          <a:xfrm rot="5400000">
            <a:off x="249119" y="263048"/>
            <a:ext cx="2381064" cy="2232248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177" y="2505075"/>
            <a:ext cx="2880320" cy="4137025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9888" y="2728604"/>
            <a:ext cx="5200650" cy="3883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9627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3224"/>
    </mc:Choice>
    <mc:Fallback>
      <p:transition spd="slow" advTm="23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5123" y="332656"/>
            <a:ext cx="8449085" cy="5040559"/>
          </a:xfr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La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nostra 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curiosità  ci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ha portato ad 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esplorare 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il 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terreno.</a:t>
            </a:r>
            <a:b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</a:b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Abbiamo scoperto che è abitato da tantissimi animali alcuni </a:t>
            </a:r>
            <a:r>
              <a:rPr lang="it-IT" sz="2000" cap="all" dirty="0" err="1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piu’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 piccoli  altri </a:t>
            </a:r>
            <a:r>
              <a:rPr lang="it-IT" sz="2000" cap="all" dirty="0" err="1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piu’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> grandi 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.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/>
            </a:r>
            <a:b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</a:b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Abbiamo imparato che ci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sono terreni più chiari e altri  </a:t>
            </a:r>
            <a:r>
              <a:rPr lang="it-IT" sz="2000" cap="all" dirty="0" err="1" smtClean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piu’</a:t>
            </a: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scuri.</a:t>
            </a:r>
            <a:r>
              <a:rPr lang="it-IT" sz="2000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/>
            </a:r>
            <a:br>
              <a:rPr lang="it-IT" sz="2000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</a:br>
            <a:r>
              <a:rPr lang="it-IT" sz="2000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I terreni dal colore scuro sono ricchi di </a:t>
            </a:r>
            <a:r>
              <a:rPr lang="it-IT" sz="2000" b="1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  <a:t>Humus.</a:t>
            </a:r>
            <a:br>
              <a:rPr lang="it-IT" sz="2000" b="1" cap="all" dirty="0">
                <a:ln w="28575">
                  <a:solidFill>
                    <a:srgbClr val="FFCC00"/>
                  </a:solidFill>
                </a:ln>
                <a:solidFill>
                  <a:srgbClr val="FFC000"/>
                </a:solidFill>
              </a:rPr>
            </a:br>
            <a: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/>
            </a:r>
            <a:br>
              <a:rPr lang="it-IT" sz="2000" cap="all" dirty="0" smtClean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</a:br>
            <a:r>
              <a:rPr lang="it-IT" sz="2800" cap="all" dirty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/>
            </a:r>
            <a:br>
              <a:rPr lang="it-IT" sz="2800" cap="all" dirty="0">
                <a:ln w="28575">
                  <a:solidFill>
                    <a:srgbClr val="FFCC00"/>
                  </a:solidFill>
                </a:ln>
                <a:solidFill>
                  <a:srgbClr val="00B050"/>
                </a:solidFill>
              </a:rPr>
            </a:br>
            <a:r>
              <a:rPr lang="it-IT" sz="2400" cap="all" dirty="0">
                <a:ln>
                  <a:solidFill>
                    <a:srgbClr val="FFCC00"/>
                  </a:solidFill>
                </a:ln>
                <a:solidFill>
                  <a:srgbClr val="00B050"/>
                </a:solidFill>
              </a:rPr>
              <a:t/>
            </a:r>
            <a:br>
              <a:rPr lang="it-IT" sz="2400" cap="all" dirty="0">
                <a:ln>
                  <a:solidFill>
                    <a:srgbClr val="FFCC00"/>
                  </a:solidFill>
                </a:ln>
                <a:solidFill>
                  <a:srgbClr val="00B050"/>
                </a:solidFill>
              </a:rPr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 smtClean="0"/>
              <a:t/>
            </a:r>
            <a:br>
              <a:rPr lang="it-IT" sz="2400" cap="all" dirty="0" smtClean="0"/>
            </a:b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b="1" cap="all" dirty="0" smtClean="0">
                <a:ln>
                  <a:solidFill>
                    <a:schemeClr val="accent5"/>
                  </a:solidFill>
                </a:ln>
              </a:rPr>
              <a:t/>
            </a:r>
            <a:br>
              <a:rPr lang="it-IT" sz="2400" b="1" cap="all" dirty="0" smtClean="0">
                <a:ln>
                  <a:solidFill>
                    <a:schemeClr val="accent5"/>
                  </a:solidFill>
                </a:ln>
              </a:rPr>
            </a:br>
            <a:endParaRPr lang="it-IT" sz="2400" dirty="0">
              <a:ln>
                <a:solidFill>
                  <a:schemeClr val="accent5"/>
                </a:solidFill>
              </a:ln>
            </a:endParaRPr>
          </a:p>
        </p:txBody>
      </p:sp>
      <p:sp>
        <p:nvSpPr>
          <p:cNvPr id="3" name="AutoShape 2" descr="mailbox://C:/Users/Admin/AppData/Roaming/Thunderbird/Profiles/vhvtkvq2.default/Mail/pop3.live.com/Inbox?number=171535083&amp;part=1.2&amp;type=image/jpeg&amp;filename=f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2" descr="mailbox://C:/Users/Admin/AppData/Roaming/Thunderbird/Profiles/vhvtkvq2.default/Mail/pop3.live.com/Inbox?number=191152230&amp;part=1.2&amp;type=image/jpeg&amp;filename=foto%201.JPG"/>
          <p:cNvSpPr>
            <a:spLocks noChangeAspect="1" noChangeArrowheads="1"/>
          </p:cNvSpPr>
          <p:nvPr/>
        </p:nvSpPr>
        <p:spPr bwMode="auto">
          <a:xfrm>
            <a:off x="307974" y="4400439"/>
            <a:ext cx="8368481" cy="375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95407" y="3484530"/>
            <a:ext cx="2039888" cy="152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68594" y="3729462"/>
            <a:ext cx="1944216" cy="145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800000">
            <a:off x="740849" y="3356992"/>
            <a:ext cx="2381413" cy="177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metto 4 4"/>
          <p:cNvSpPr/>
          <p:nvPr/>
        </p:nvSpPr>
        <p:spPr>
          <a:xfrm>
            <a:off x="4608218" y="2738233"/>
            <a:ext cx="1860376" cy="96131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umetto 4 9"/>
          <p:cNvSpPr/>
          <p:nvPr/>
        </p:nvSpPr>
        <p:spPr>
          <a:xfrm>
            <a:off x="7106158" y="2925275"/>
            <a:ext cx="1560584" cy="863431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932040" y="283819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Questo è più scuro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7213450" y="3033826"/>
            <a:ext cx="1518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Questo è più chiaro</a:t>
            </a:r>
            <a:endParaRPr lang="it-IT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667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6880"/>
    </mc:Choice>
    <mc:Fallback>
      <p:transition spd="slow" advTm="46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998" y="188640"/>
            <a:ext cx="8712968" cy="1584176"/>
          </a:xfr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 smtClean="0"/>
              <a:t>nel suolo abitano tanti animaletti </a:t>
            </a:r>
            <a:r>
              <a:rPr lang="it-IT" cap="all" dirty="0">
                <a:ln w="28575">
                  <a:solidFill>
                    <a:srgbClr val="FF9900"/>
                  </a:solidFill>
                </a:ln>
              </a:rPr>
              <a:t/>
            </a:r>
            <a:br>
              <a:rPr lang="it-IT" cap="all" dirty="0">
                <a:ln w="28575">
                  <a:solidFill>
                    <a:srgbClr val="FF9900"/>
                  </a:solidFill>
                </a:ln>
              </a:rPr>
            </a:b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cap="all" dirty="0" smtClean="0"/>
              <a:t/>
            </a:r>
            <a:br>
              <a:rPr lang="it-IT" cap="all" dirty="0" smtClean="0"/>
            </a:br>
            <a:endParaRPr lang="it-IT" sz="3600" dirty="0">
              <a:ln w="12700">
                <a:solidFill>
                  <a:schemeClr val="tx1"/>
                </a:solidFill>
              </a:ln>
              <a:solidFill>
                <a:srgbClr val="00B050"/>
              </a:solidFill>
              <a:effectLst>
                <a:innerShdw blurRad="114300">
                  <a:prstClr val="black"/>
                </a:inn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6080" b="21443"/>
          <a:stretch/>
        </p:blipFill>
        <p:spPr bwMode="auto">
          <a:xfrm>
            <a:off x="539552" y="2060848"/>
            <a:ext cx="5288612" cy="3303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74091"/>
            <a:ext cx="25146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metto 3 4"/>
          <p:cNvSpPr/>
          <p:nvPr/>
        </p:nvSpPr>
        <p:spPr>
          <a:xfrm>
            <a:off x="6171530" y="2097827"/>
            <a:ext cx="2771924" cy="237626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6948264" y="2348880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IL SUOLO E’ VIVO</a:t>
            </a:r>
            <a:endParaRPr lang="it-IT" sz="28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344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7469"/>
    </mc:Choice>
    <mc:Fallback>
      <p:transition spd="slow" advTm="17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097140"/>
            <a:ext cx="8352928" cy="1857323"/>
          </a:xfrm>
        </p:spPr>
        <p:txBody>
          <a:bodyPr>
            <a:normAutofit fontScale="90000"/>
          </a:bodyPr>
          <a:lstStyle/>
          <a:p>
            <a:r>
              <a:rPr lang="it-IT" sz="2700" cap="all" dirty="0"/>
              <a:t> </a:t>
            </a: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>
                <a:ln>
                  <a:solidFill>
                    <a:srgbClr val="FF66CC"/>
                  </a:solidFill>
                </a:ln>
              </a:rPr>
              <a:t>C</a:t>
            </a:r>
            <a:r>
              <a:rPr lang="it-IT" sz="2700" cap="all" dirty="0" smtClean="0">
                <a:ln>
                  <a:solidFill>
                    <a:srgbClr val="FF66CC"/>
                  </a:solidFill>
                </a:ln>
              </a:rPr>
              <a:t>ome </a:t>
            </a:r>
            <a:r>
              <a:rPr lang="it-IT" sz="2700" cap="all" dirty="0">
                <a:ln>
                  <a:solidFill>
                    <a:srgbClr val="FF66CC"/>
                  </a:solidFill>
                </a:ln>
              </a:rPr>
              <a:t>“GIGANTI BUONI” li abbiamo </a:t>
            </a:r>
            <a:r>
              <a:rPr lang="it-IT" sz="2700" cap="all" dirty="0" smtClean="0">
                <a:ln>
                  <a:solidFill>
                    <a:srgbClr val="FF66CC"/>
                  </a:solidFill>
                </a:ln>
              </a:rPr>
              <a:t>lavati dalla </a:t>
            </a:r>
            <a:r>
              <a:rPr lang="it-IT" sz="2700" cap="all" dirty="0">
                <a:ln>
                  <a:solidFill>
                    <a:srgbClr val="FF66CC"/>
                  </a:solidFill>
                </a:ln>
              </a:rPr>
              <a:t>terra usando le nostre dita bagnate; </a:t>
            </a:r>
            <a:r>
              <a:rPr lang="it-IT" sz="2700" cap="all" dirty="0" smtClean="0">
                <a:ln>
                  <a:solidFill>
                    <a:srgbClr val="FF66CC"/>
                  </a:solidFill>
                </a:ln>
              </a:rPr>
              <a:t>li abbiamo </a:t>
            </a:r>
            <a:r>
              <a:rPr lang="it-IT" sz="2700" cap="all" dirty="0">
                <a:ln>
                  <a:solidFill>
                    <a:srgbClr val="FF66CC"/>
                  </a:solidFill>
                </a:ln>
              </a:rPr>
              <a:t>appoggiati su fogli di carta bianca e li abbiamo accarezzati con le </a:t>
            </a:r>
            <a:r>
              <a:rPr lang="it-IT" sz="2700" cap="all" dirty="0" smtClean="0">
                <a:ln>
                  <a:solidFill>
                    <a:srgbClr val="FF66CC"/>
                  </a:solidFill>
                </a:ln>
              </a:rPr>
              <a:t>mani, guardati e ascoltati</a:t>
            </a: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/>
              <a:t/>
            </a:r>
            <a:br>
              <a:rPr lang="it-IT" sz="2700" dirty="0"/>
            </a:br>
            <a:r>
              <a:rPr lang="it-IT" sz="2700" dirty="0" smtClean="0"/>
              <a:t/>
            </a:r>
            <a:br>
              <a:rPr lang="it-IT" sz="2700" dirty="0" smtClean="0"/>
            </a:b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1053" y="5060411"/>
            <a:ext cx="2229648" cy="166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95536" y="260648"/>
            <a:ext cx="7992888" cy="172819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it-IT" sz="2100" dirty="0" smtClean="0">
                <a:latin typeface="Cambria" panose="02040503050406030204" pitchFamily="18" charset="0"/>
              </a:rPr>
              <a:t>Una mattina di primavera sono arrivati</a:t>
            </a:r>
          </a:p>
          <a:p>
            <a:r>
              <a:rPr lang="it-IT" sz="2100" dirty="0" smtClean="0">
                <a:latin typeface="Cambria" panose="02040503050406030204" pitchFamily="18" charset="0"/>
              </a:rPr>
              <a:t> degli ospiti insoliti…. </a:t>
            </a:r>
            <a:r>
              <a:rPr lang="it-IT" sz="2100" dirty="0">
                <a:latin typeface="Cambria" panose="02040503050406030204" pitchFamily="18" charset="0"/>
              </a:rPr>
              <a:t>i</a:t>
            </a:r>
            <a:r>
              <a:rPr lang="it-IT" sz="2100" dirty="0" smtClean="0">
                <a:latin typeface="Cambria" panose="02040503050406030204" pitchFamily="18" charset="0"/>
              </a:rPr>
              <a:t> lombrichi </a:t>
            </a:r>
            <a:endParaRPr lang="it-IT" sz="2100" dirty="0">
              <a:latin typeface="Cambria" panose="02040503050406030204" pitchFamily="18" charset="0"/>
            </a:endParaRPr>
          </a:p>
        </p:txBody>
      </p:sp>
      <p:sp>
        <p:nvSpPr>
          <p:cNvPr id="3" name="Fumetto 4 2"/>
          <p:cNvSpPr/>
          <p:nvPr/>
        </p:nvSpPr>
        <p:spPr>
          <a:xfrm>
            <a:off x="157420" y="3648283"/>
            <a:ext cx="2686387" cy="1661994"/>
          </a:xfrm>
          <a:prstGeom prst="cloudCallou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64511" y="3989762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fanno </a:t>
            </a:r>
            <a:r>
              <a:rPr lang="it-IT" b="1" dirty="0" err="1"/>
              <a:t>frr</a:t>
            </a:r>
            <a:r>
              <a:rPr lang="it-IT" b="1" dirty="0"/>
              <a:t> … </a:t>
            </a:r>
            <a:r>
              <a:rPr lang="it-IT" b="1" dirty="0" err="1"/>
              <a:t>frr</a:t>
            </a:r>
            <a:r>
              <a:rPr lang="it-IT" b="1" dirty="0"/>
              <a:t>… quando si muovono sulla carta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51439" y="5310277"/>
            <a:ext cx="1936083" cy="14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umetto 4 7"/>
          <p:cNvSpPr/>
          <p:nvPr/>
        </p:nvSpPr>
        <p:spPr>
          <a:xfrm>
            <a:off x="3707904" y="3989762"/>
            <a:ext cx="2254091" cy="1373538"/>
          </a:xfrm>
          <a:prstGeom prst="cloudCallou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143963" y="4214866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Cercano di scappare strisciando</a:t>
            </a:r>
            <a:endParaRPr lang="it-IT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90208" y="5060411"/>
            <a:ext cx="2214240" cy="166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umetto 4 10"/>
          <p:cNvSpPr/>
          <p:nvPr/>
        </p:nvSpPr>
        <p:spPr>
          <a:xfrm>
            <a:off x="6516216" y="3434952"/>
            <a:ext cx="2470115" cy="1626990"/>
          </a:xfrm>
          <a:prstGeom prst="cloudCallou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020272" y="3648283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La sua pelle è marrone rossa e vedo tanti cerchietti</a:t>
            </a:r>
            <a:endParaRPr lang="it-IT" b="1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025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7635"/>
    </mc:Choice>
    <mc:Fallback>
      <p:transition spd="slow" advTm="47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498980" y="1845247"/>
            <a:ext cx="3915710" cy="292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86520" y="185428"/>
            <a:ext cx="6129695" cy="9361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it-IT" dirty="0" smtClean="0">
                <a:latin typeface="Arial Black" panose="020B0A04020102020204" pitchFamily="34" charset="0"/>
              </a:rPr>
              <a:t>Dopo</a:t>
            </a:r>
            <a:r>
              <a:rPr lang="it-IT" dirty="0" smtClean="0">
                <a:latin typeface="Algerian" panose="04020705040A02060702" pitchFamily="82" charset="0"/>
              </a:rPr>
              <a:t> </a:t>
            </a:r>
            <a:r>
              <a:rPr lang="it-IT" dirty="0" smtClean="0">
                <a:latin typeface="Arial Black" panose="020B0A04020102020204" pitchFamily="34" charset="0"/>
              </a:rPr>
              <a:t>averli osservati da vicino ci siamo domandati…..</a:t>
            </a:r>
            <a:endParaRPr lang="it-IT" dirty="0">
              <a:latin typeface="Arial Black" panose="020B0A04020102020204" pitchFamily="34" charset="0"/>
            </a:endParaRPr>
          </a:p>
        </p:txBody>
      </p:sp>
      <p:sp>
        <p:nvSpPr>
          <p:cNvPr id="3" name="Fumetto 3 2"/>
          <p:cNvSpPr/>
          <p:nvPr/>
        </p:nvSpPr>
        <p:spPr>
          <a:xfrm>
            <a:off x="251520" y="4041068"/>
            <a:ext cx="2448272" cy="1656184"/>
          </a:xfrm>
          <a:prstGeom prst="wedgeEllipseCallout">
            <a:avLst>
              <a:gd name="adj1" fmla="val 71650"/>
              <a:gd name="adj2" fmla="val -54057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6299223" y="168477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Cosa mangiano?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22850" y="195543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Come si </a:t>
            </a:r>
          </a:p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muovono?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0009" y="441552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Come nascono i piccoli lombrichi?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51087" y="537408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Qual </a:t>
            </a:r>
            <a:r>
              <a:rPr lang="it-IT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è l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a testa </a:t>
            </a:r>
          </a:p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e la coda 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753743" y="5697252"/>
            <a:ext cx="1913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Si riposano?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875287" y="3454037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Vedono?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Fumetto 3 11"/>
          <p:cNvSpPr/>
          <p:nvPr/>
        </p:nvSpPr>
        <p:spPr>
          <a:xfrm>
            <a:off x="2555777" y="4869160"/>
            <a:ext cx="2664296" cy="1584176"/>
          </a:xfrm>
          <a:prstGeom prst="wedgeEllipseCallout">
            <a:avLst>
              <a:gd name="adj1" fmla="val 10737"/>
              <a:gd name="adj2" fmla="val -70723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umetto 3 12"/>
          <p:cNvSpPr/>
          <p:nvPr/>
        </p:nvSpPr>
        <p:spPr>
          <a:xfrm>
            <a:off x="5463355" y="5316457"/>
            <a:ext cx="2232248" cy="1322008"/>
          </a:xfrm>
          <a:prstGeom prst="wedgeEllipseCallout">
            <a:avLst>
              <a:gd name="adj1" fmla="val -42175"/>
              <a:gd name="adj2" fmla="val -73337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umetto 3 13"/>
          <p:cNvSpPr/>
          <p:nvPr/>
        </p:nvSpPr>
        <p:spPr>
          <a:xfrm>
            <a:off x="6175920" y="1041346"/>
            <a:ext cx="2448272" cy="1656184"/>
          </a:xfrm>
          <a:prstGeom prst="wedgeEllipseCallout">
            <a:avLst>
              <a:gd name="adj1" fmla="val -58182"/>
              <a:gd name="adj2" fmla="val 20434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umetto 3 14"/>
          <p:cNvSpPr/>
          <p:nvPr/>
        </p:nvSpPr>
        <p:spPr>
          <a:xfrm flipH="1">
            <a:off x="225443" y="1454066"/>
            <a:ext cx="2142210" cy="1656184"/>
          </a:xfrm>
          <a:prstGeom prst="wedgeEllipseCallout">
            <a:avLst>
              <a:gd name="adj1" fmla="val -74359"/>
              <a:gd name="adj2" fmla="val 29198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6" name="Fumetto 3 15"/>
          <p:cNvSpPr/>
          <p:nvPr/>
        </p:nvSpPr>
        <p:spPr>
          <a:xfrm>
            <a:off x="6443239" y="2928489"/>
            <a:ext cx="2180953" cy="1487031"/>
          </a:xfrm>
          <a:prstGeom prst="wedgeEllipseCallout">
            <a:avLst>
              <a:gd name="adj1" fmla="val -64110"/>
              <a:gd name="adj2" fmla="val -26013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586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2715"/>
    </mc:Choice>
    <mc:Fallback>
      <p:transition spd="slow" advTm="32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352928" cy="86409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600" cap="all" dirty="0" smtClean="0"/>
              <a:t>Abbiamo deciso di ospitarli in classe costruendo  un terrario</a:t>
            </a:r>
            <a:endParaRPr lang="it-IT" sz="3600" cap="all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95536" y="1340768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cap="all" dirty="0" smtClean="0"/>
              <a:t>Ecco come lo abbiamo fatto</a:t>
            </a:r>
            <a:endParaRPr lang="it-IT" sz="2000" b="1" cap="al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-66366" y="3049970"/>
            <a:ext cx="3240360" cy="23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835696" y="2288607"/>
            <a:ext cx="223224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cap="all" dirty="0" smtClean="0">
                <a:solidFill>
                  <a:schemeClr val="tx1"/>
                </a:solidFill>
              </a:rPr>
              <a:t>1 sul fondo uno</a:t>
            </a:r>
          </a:p>
          <a:p>
            <a:r>
              <a:rPr lang="it-IT" b="1" cap="all" dirty="0" smtClean="0">
                <a:solidFill>
                  <a:schemeClr val="tx1"/>
                </a:solidFill>
              </a:rPr>
              <a:t>Strato di ghiaia</a:t>
            </a:r>
            <a:endParaRPr lang="it-IT" b="1" cap="all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3968" y="1211042"/>
            <a:ext cx="2880320" cy="2150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6624228" y="1747454"/>
            <a:ext cx="2196243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cap="all" dirty="0" smtClean="0">
                <a:solidFill>
                  <a:schemeClr val="tx1"/>
                </a:solidFill>
              </a:rPr>
              <a:t>2 uno Strato di terra scura</a:t>
            </a:r>
            <a:endParaRPr lang="it-IT" b="1" cap="all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96792" y="3645024"/>
            <a:ext cx="2262187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6066166" y="3792309"/>
            <a:ext cx="2196243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cap="all" dirty="0" smtClean="0">
                <a:solidFill>
                  <a:schemeClr val="tx1"/>
                </a:solidFill>
              </a:rPr>
              <a:t>3 uno Strato di terra chiara</a:t>
            </a:r>
            <a:endParaRPr lang="it-IT" b="1" cap="all" dirty="0">
              <a:solidFill>
                <a:schemeClr val="tx1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447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6338"/>
    </mc:Choice>
    <mc:Fallback>
      <p:transition spd="slow" advTm="56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039" y="1304208"/>
            <a:ext cx="3767137" cy="28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542432" cy="264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419872" y="87015"/>
            <a:ext cx="4032448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cap="all" dirty="0" smtClean="0">
                <a:solidFill>
                  <a:schemeClr val="tx1"/>
                </a:solidFill>
              </a:rPr>
              <a:t>Sopra  erba, rametti ,</a:t>
            </a:r>
          </a:p>
          <a:p>
            <a:r>
              <a:rPr lang="it-IT" b="1" cap="all" dirty="0" smtClean="0">
                <a:solidFill>
                  <a:schemeClr val="tx1"/>
                </a:solidFill>
              </a:rPr>
              <a:t>Foglie,  pezzetti di mela e acqua per inumidire bene il terreno</a:t>
            </a:r>
            <a:endParaRPr lang="it-IT" b="1" cap="all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33" t="15792"/>
          <a:stretch/>
        </p:blipFill>
        <p:spPr bwMode="auto">
          <a:xfrm>
            <a:off x="683568" y="3744534"/>
            <a:ext cx="3658592" cy="28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5455729" y="3836211"/>
            <a:ext cx="3243447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cap="all" dirty="0" smtClean="0">
                <a:solidFill>
                  <a:schemeClr val="tx1"/>
                </a:solidFill>
              </a:rPr>
              <a:t>Infine i  lombrichi</a:t>
            </a:r>
            <a:endParaRPr lang="it-IT" b="1" cap="all" dirty="0">
              <a:solidFill>
                <a:schemeClr val="tx1"/>
              </a:solidFill>
            </a:endParaRPr>
          </a:p>
        </p:txBody>
      </p:sp>
      <p:sp>
        <p:nvSpPr>
          <p:cNvPr id="7" name="Fumetto 4 6"/>
          <p:cNvSpPr/>
          <p:nvPr/>
        </p:nvSpPr>
        <p:spPr>
          <a:xfrm>
            <a:off x="3059832" y="2600014"/>
            <a:ext cx="2736304" cy="1549065"/>
          </a:xfrm>
          <a:prstGeom prst="cloud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3419872" y="2912881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cap="all" dirty="0" smtClean="0"/>
              <a:t>Cerca di tornare sotto terra</a:t>
            </a:r>
            <a:endParaRPr lang="it-IT" cap="all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6939" t="21652" r="6939" b="-5351"/>
          <a:stretch/>
        </p:blipFill>
        <p:spPr bwMode="auto">
          <a:xfrm>
            <a:off x="4499992" y="4490042"/>
            <a:ext cx="3787959" cy="236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48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5406"/>
    </mc:Choice>
    <mc:Fallback>
      <p:transition spd="slow" advTm="35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332656"/>
            <a:ext cx="822960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cap="all" dirty="0">
                <a:latin typeface="+mn-lt"/>
              </a:rPr>
              <a:t>Copriamo </a:t>
            </a:r>
            <a:r>
              <a:rPr lang="it-IT" altLang="it-IT" cap="all" dirty="0" smtClean="0">
                <a:latin typeface="+mn-lt"/>
              </a:rPr>
              <a:t>i lombrichi </a:t>
            </a:r>
            <a:r>
              <a:rPr lang="it-IT" altLang="it-IT" cap="all" dirty="0">
                <a:latin typeface="+mn-lt"/>
              </a:rPr>
              <a:t>con del </a:t>
            </a:r>
            <a:r>
              <a:rPr lang="it-IT" altLang="it-IT" cap="all" dirty="0" smtClean="0">
                <a:latin typeface="+mn-lt"/>
              </a:rPr>
              <a:t>cartone</a:t>
            </a:r>
            <a:br>
              <a:rPr lang="it-IT" altLang="it-IT" cap="all" dirty="0" smtClean="0">
                <a:latin typeface="+mn-lt"/>
              </a:rPr>
            </a:br>
            <a:r>
              <a:rPr lang="it-IT" altLang="it-IT" cap="all" dirty="0" smtClean="0">
                <a:latin typeface="+mn-lt"/>
              </a:rPr>
              <a:t> per </a:t>
            </a:r>
            <a:r>
              <a:rPr lang="it-IT" altLang="it-IT" cap="all" dirty="0">
                <a:latin typeface="+mn-lt"/>
              </a:rPr>
              <a:t>farli stare al buio come sottoterra </a:t>
            </a:r>
            <a:r>
              <a:rPr lang="it-IT" altLang="it-IT" cap="all" dirty="0" smtClean="0">
                <a:latin typeface="+mn-lt"/>
              </a:rPr>
              <a:t>….… NON AMANO LA LUCE</a:t>
            </a:r>
            <a:endParaRPr lang="it-IT" altLang="it-IT" cap="all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09723"/>
            <a:ext cx="3528392" cy="263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7738"/>
          <a:stretch/>
        </p:blipFill>
        <p:spPr bwMode="auto">
          <a:xfrm>
            <a:off x="611560" y="3209723"/>
            <a:ext cx="4199565" cy="3399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metto 4 3"/>
          <p:cNvSpPr/>
          <p:nvPr/>
        </p:nvSpPr>
        <p:spPr>
          <a:xfrm>
            <a:off x="5220072" y="2029490"/>
            <a:ext cx="3096344" cy="2016224"/>
          </a:xfrm>
          <a:prstGeom prst="cloudCallout">
            <a:avLst>
              <a:gd name="adj1" fmla="val -61146"/>
              <a:gd name="adj2" fmla="val 51702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743015" y="2560548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cap="all" dirty="0" smtClean="0"/>
              <a:t>Lasciamoli lavorare</a:t>
            </a:r>
            <a:endParaRPr lang="it-IT" sz="2800" cap="all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6298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6542"/>
    </mc:Choice>
    <mc:Fallback>
      <p:transition spd="slow" advTm="165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Chevron">
              <a:avLst/>
            </a:prstTxWarp>
            <a:normAutofit fontScale="90000"/>
          </a:bodyPr>
          <a:lstStyle/>
          <a:p>
            <a:r>
              <a:rPr lang="it-IT" dirty="0" smtClean="0"/>
              <a:t>Ecco il diario delle nostre osservazioni</a:t>
            </a:r>
            <a:endParaRPr lang="it-IT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5715" t="13416" r="12500" b="1049"/>
          <a:stretch/>
        </p:blipFill>
        <p:spPr bwMode="auto">
          <a:xfrm>
            <a:off x="179511" y="3627940"/>
            <a:ext cx="3157017" cy="280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3157017" cy="2356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3530849" y="908719"/>
            <a:ext cx="507618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b="1" cap="all" dirty="0" smtClean="0"/>
              <a:t>26 MARZO</a:t>
            </a:r>
          </a:p>
          <a:p>
            <a:r>
              <a:rPr lang="it-IT" sz="2000" cap="all" dirty="0" smtClean="0"/>
              <a:t>Allestimento del lombricaio: si vedono benissimo gli stati</a:t>
            </a:r>
            <a:endParaRPr lang="it-IT" sz="2000" cap="all" dirty="0"/>
          </a:p>
        </p:txBody>
      </p:sp>
      <p:sp>
        <p:nvSpPr>
          <p:cNvPr id="8" name="Rettangolo 7"/>
          <p:cNvSpPr/>
          <p:nvPr/>
        </p:nvSpPr>
        <p:spPr>
          <a:xfrm>
            <a:off x="3530849" y="4498466"/>
            <a:ext cx="4827117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000" b="1" cap="all" dirty="0" smtClean="0"/>
              <a:t>16 aprile</a:t>
            </a:r>
          </a:p>
          <a:p>
            <a:r>
              <a:rPr lang="it-IT" sz="2000" cap="all" dirty="0" smtClean="0"/>
              <a:t>i lombrichi hanno iniziato a lavorare</a:t>
            </a:r>
          </a:p>
          <a:p>
            <a:r>
              <a:rPr lang="it-IT" sz="2000" cap="all" dirty="0" smtClean="0"/>
              <a:t>Ma gli </a:t>
            </a:r>
            <a:r>
              <a:rPr lang="it-IT" sz="2000" cap="all" dirty="0"/>
              <a:t> strati  presenti  nel  </a:t>
            </a:r>
            <a:endParaRPr lang="it-IT" sz="2000" cap="all" dirty="0" smtClean="0"/>
          </a:p>
          <a:p>
            <a:r>
              <a:rPr lang="it-IT" sz="2000" cap="all" dirty="0" smtClean="0"/>
              <a:t>lombricaio </a:t>
            </a:r>
            <a:r>
              <a:rPr lang="it-IT" sz="2000" cap="all" dirty="0"/>
              <a:t> sono  ancora  </a:t>
            </a:r>
            <a:endParaRPr lang="it-IT" sz="2000" cap="all" dirty="0" smtClean="0"/>
          </a:p>
          <a:p>
            <a:r>
              <a:rPr lang="it-IT" sz="2000" cap="all" dirty="0" smtClean="0"/>
              <a:t>ben </a:t>
            </a:r>
            <a:r>
              <a:rPr lang="it-IT" sz="2000" cap="all" dirty="0"/>
              <a:t> </a:t>
            </a:r>
            <a:r>
              <a:rPr lang="it-IT" sz="2000" cap="all" dirty="0" smtClean="0"/>
              <a:t>delineati</a:t>
            </a:r>
            <a:endParaRPr lang="it-IT" sz="2000" cap="all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30849" y="2086861"/>
            <a:ext cx="3135753" cy="234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6783286" y="2443361"/>
            <a:ext cx="2144814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b="1" cap="all" dirty="0" smtClean="0"/>
              <a:t>31 MARZO</a:t>
            </a:r>
          </a:p>
          <a:p>
            <a:r>
              <a:rPr lang="it-IT" sz="2000" cap="all" dirty="0" smtClean="0"/>
              <a:t>Abbiamo messo a dimora </a:t>
            </a:r>
          </a:p>
          <a:p>
            <a:r>
              <a:rPr lang="it-IT" sz="2000" cap="all" dirty="0" smtClean="0"/>
              <a:t>i lombrichi</a:t>
            </a:r>
            <a:endParaRPr lang="it-IT" sz="2000" cap="all" dirty="0"/>
          </a:p>
        </p:txBody>
      </p:sp>
    </p:spTree>
    <p:extLst>
      <p:ext uri="{BB962C8B-B14F-4D97-AF65-F5344CB8AC3E}">
        <p14:creationId xmlns:p14="http://schemas.microsoft.com/office/powerpoint/2010/main" xmlns="" val="132305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3993"/>
          <a:stretch/>
        </p:blipFill>
        <p:spPr bwMode="auto">
          <a:xfrm>
            <a:off x="301928" y="260648"/>
            <a:ext cx="4182960" cy="268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4716016" y="546599"/>
            <a:ext cx="3888432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000" b="1" cap="all" dirty="0" smtClean="0"/>
              <a:t>7 maggio</a:t>
            </a:r>
          </a:p>
          <a:p>
            <a:r>
              <a:rPr lang="it-IT" sz="2000" cap="all" dirty="0" smtClean="0"/>
              <a:t>Vediamo tantissime gallerie, gli </a:t>
            </a:r>
            <a:r>
              <a:rPr lang="it-IT" sz="2000" cap="all" dirty="0"/>
              <a:t> strati  </a:t>
            </a:r>
            <a:r>
              <a:rPr lang="it-IT" sz="2000" cap="all" dirty="0" smtClean="0"/>
              <a:t>non si distinguono; le fogli e le mele sono scomparse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01928" y="3363089"/>
            <a:ext cx="3189952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000" b="1" cap="all" dirty="0" smtClean="0"/>
              <a:t>27 Maggio</a:t>
            </a:r>
          </a:p>
          <a:p>
            <a:r>
              <a:rPr lang="it-IT" sz="2000" cap="all" dirty="0" smtClean="0"/>
              <a:t>Liberiamo i nostri </a:t>
            </a:r>
          </a:p>
          <a:p>
            <a:r>
              <a:rPr lang="it-IT" sz="2000" cap="all" dirty="0" smtClean="0"/>
              <a:t>lombrichi nell’orto </a:t>
            </a:r>
          </a:p>
          <a:p>
            <a:r>
              <a:rPr lang="it-IT" sz="2000" cap="all" dirty="0" smtClean="0"/>
              <a:t>della scuola 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51920" y="3140968"/>
            <a:ext cx="4848200" cy="36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771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2840" y="188640"/>
            <a:ext cx="8229600" cy="1512168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altLang="it-IT" b="1" dirty="0" smtClean="0">
                <a:solidFill>
                  <a:srgbClr val="FF0066"/>
                </a:solidFill>
              </a:rPr>
              <a:t/>
            </a:r>
            <a:br>
              <a:rPr lang="it-IT" altLang="it-IT" b="1" dirty="0" smtClean="0">
                <a:solidFill>
                  <a:srgbClr val="FF0066"/>
                </a:solidFill>
              </a:rPr>
            </a:br>
            <a:r>
              <a:rPr lang="it-IT" altLang="it-IT" b="1" dirty="0" smtClean="0">
                <a:solidFill>
                  <a:srgbClr val="FF0066"/>
                </a:solidFill>
              </a:rPr>
              <a:t>L</a:t>
            </a:r>
            <a:r>
              <a:rPr lang="it-IT" altLang="it-IT" b="1" dirty="0" smtClean="0">
                <a:ln>
                  <a:solidFill>
                    <a:schemeClr val="tx1"/>
                  </a:solidFill>
                </a:ln>
                <a:solidFill>
                  <a:srgbClr val="FF0066"/>
                </a:solidFill>
              </a:rPr>
              <a:t>a nostra esperienza si è conclusa con la loro liberazione nel nostro orto</a:t>
            </a:r>
            <a:br>
              <a:rPr lang="it-IT" altLang="it-IT" b="1" dirty="0" smtClean="0">
                <a:ln>
                  <a:solidFill>
                    <a:schemeClr val="tx1"/>
                  </a:solidFill>
                </a:ln>
                <a:solidFill>
                  <a:srgbClr val="FF0066"/>
                </a:solidFill>
              </a:rPr>
            </a:br>
            <a:endParaRPr lang="it-IT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886" y="1985279"/>
            <a:ext cx="60960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metto 3 2"/>
          <p:cNvSpPr/>
          <p:nvPr/>
        </p:nvSpPr>
        <p:spPr>
          <a:xfrm>
            <a:off x="4648166" y="1985279"/>
            <a:ext cx="4392488" cy="2202631"/>
          </a:xfrm>
          <a:prstGeom prst="wedgeEllipseCallout">
            <a:avLst>
              <a:gd name="adj1" fmla="val -28495"/>
              <a:gd name="adj2" fmla="val 57461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4936198" y="2486428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Buon lavoro lombrichi scavate delle belle gallerie </a:t>
            </a:r>
            <a:endParaRPr lang="it-IT" sz="2400" b="1" cap="all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5848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966"/>
    </mc:Choice>
    <mc:Fallback>
      <p:transition spd="slow" advTm="10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2177875"/>
            <a:ext cx="5724128" cy="427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/>
              <a:t>FACCIAMO UN PO’ DI RICERCHE SUI LIBRI E SU INTERNET</a:t>
            </a:r>
            <a:endParaRPr lang="it-IT" sz="2800" dirty="0"/>
          </a:p>
        </p:txBody>
      </p:sp>
      <p:sp>
        <p:nvSpPr>
          <p:cNvPr id="6" name="Rettangolo 5"/>
          <p:cNvSpPr/>
          <p:nvPr/>
        </p:nvSpPr>
        <p:spPr>
          <a:xfrm>
            <a:off x="6300192" y="1649631"/>
            <a:ext cx="2523930" cy="48013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>
                <a:solidFill>
                  <a:srgbClr val="3333FF"/>
                </a:solidFill>
              </a:rPr>
              <a:t>Il lombrico, un aratro sotterraneo</a:t>
            </a:r>
            <a:r>
              <a:rPr lang="it-IT" altLang="it-IT" b="1" dirty="0"/>
              <a:t/>
            </a:r>
            <a:br>
              <a:rPr lang="it-IT" altLang="it-IT" b="1" dirty="0"/>
            </a:br>
            <a:r>
              <a:rPr lang="it-IT" altLang="it-IT" dirty="0"/>
              <a:t>Questo abitante sotterraneo è un lavoratore infaticabile. La sua testa muscolosa spinge la terra con una forza impressionante e scava in continuazione gallerie. </a:t>
            </a:r>
            <a:r>
              <a:rPr lang="it-IT" altLang="it-IT" dirty="0" smtClean="0"/>
              <a:t>Un </a:t>
            </a:r>
            <a:r>
              <a:rPr lang="it-IT" altLang="it-IT" dirty="0"/>
              <a:t>lavoro enorme che contribuisce ad aerare il suolo, a mescolare i residui vegetali e gli strati di </a:t>
            </a:r>
            <a:r>
              <a:rPr lang="it-IT" altLang="it-IT" dirty="0" smtClean="0"/>
              <a:t>terra, favorendo  </a:t>
            </a:r>
            <a:r>
              <a:rPr lang="it-IT" altLang="it-IT" dirty="0"/>
              <a:t>la formazione di un terreno fertile.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65251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577" y="673832"/>
            <a:ext cx="433855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5001452" y="980728"/>
            <a:ext cx="3716428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>
                <a:solidFill>
                  <a:srgbClr val="FF00FF"/>
                </a:solidFill>
              </a:rPr>
              <a:t> Cosa mangiano i lombrichi?</a:t>
            </a:r>
            <a:r>
              <a:rPr lang="it-IT" altLang="it-IT" dirty="0">
                <a:solidFill>
                  <a:srgbClr val="FF00FF"/>
                </a:solidFill>
              </a:rPr>
              <a:t/>
            </a:r>
            <a:br>
              <a:rPr lang="it-IT" altLang="it-IT" dirty="0">
                <a:solidFill>
                  <a:srgbClr val="FF00FF"/>
                </a:solidFill>
              </a:rPr>
            </a:br>
            <a:r>
              <a:rPr lang="it-IT" altLang="it-IT" dirty="0">
                <a:solidFill>
                  <a:srgbClr val="333333"/>
                </a:solidFill>
              </a:rPr>
              <a:t>I lombrichi </a:t>
            </a:r>
            <a:r>
              <a:rPr lang="it-IT" altLang="it-IT" dirty="0" smtClean="0">
                <a:solidFill>
                  <a:srgbClr val="333333"/>
                </a:solidFill>
              </a:rPr>
              <a:t>ingoiano </a:t>
            </a:r>
            <a:r>
              <a:rPr lang="it-IT" altLang="it-IT" dirty="0">
                <a:solidFill>
                  <a:srgbClr val="333333"/>
                </a:solidFill>
              </a:rPr>
              <a:t>la terra umida che contiene dei minuscoli detriti di piante e di animali decomposti che sono molto nutrienti. Il lombrico li digerisce. Poi torna in superficie e rigetta a spirale la terra che non ha </a:t>
            </a:r>
            <a:r>
              <a:rPr lang="it-IT" altLang="it-IT" dirty="0" smtClean="0">
                <a:solidFill>
                  <a:srgbClr val="333333"/>
                </a:solidFill>
              </a:rPr>
              <a:t>digerito producendo l’Humus.</a:t>
            </a:r>
            <a:endParaRPr lang="it-IT" altLang="it-IT" dirty="0">
              <a:solidFill>
                <a:srgbClr val="333333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68295" y="4293096"/>
            <a:ext cx="853438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 smtClean="0"/>
              <a:t> </a:t>
            </a:r>
            <a:r>
              <a:rPr lang="it-IT" sz="2800" cap="all" dirty="0" smtClean="0"/>
              <a:t>L’ HUMUS DI LOMBRICO </a:t>
            </a:r>
            <a:r>
              <a:rPr lang="it-IT" sz="2800" cap="all" dirty="0"/>
              <a:t>è un </a:t>
            </a:r>
            <a:r>
              <a:rPr lang="it-IT" sz="2800" cap="all" dirty="0" smtClean="0"/>
              <a:t> ottimo nutrimento per </a:t>
            </a:r>
            <a:r>
              <a:rPr lang="it-IT" sz="2800" cap="all" dirty="0"/>
              <a:t>piante </a:t>
            </a:r>
            <a:r>
              <a:rPr lang="it-IT" sz="2800" cap="all" dirty="0" smtClean="0"/>
              <a:t> da giardino e ortaggi</a:t>
            </a:r>
            <a:endParaRPr lang="it-IT" sz="2800" cap="all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97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21000">
        <p:push dir="u"/>
      </p:transition>
    </mc:Choice>
    <mc:Fallback>
      <p:transition spd="slow" advClick="0" advTm="21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751918" y="3003903"/>
            <a:ext cx="4123793" cy="17543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 smtClean="0">
                <a:solidFill>
                  <a:srgbClr val="FF3300"/>
                </a:solidFill>
              </a:rPr>
              <a:t>Come si muovono ?</a:t>
            </a:r>
            <a:r>
              <a:rPr lang="it-IT" altLang="it-IT" dirty="0">
                <a:solidFill>
                  <a:srgbClr val="FF3300"/>
                </a:solidFill>
              </a:rPr>
              <a:t/>
            </a:r>
            <a:br>
              <a:rPr lang="it-IT" altLang="it-IT" dirty="0">
                <a:solidFill>
                  <a:srgbClr val="FF3300"/>
                </a:solidFill>
              </a:rPr>
            </a:br>
            <a:r>
              <a:rPr lang="it-IT" altLang="it-IT" dirty="0" smtClean="0">
                <a:solidFill>
                  <a:srgbClr val="333333"/>
                </a:solidFill>
              </a:rPr>
              <a:t>Il </a:t>
            </a:r>
            <a:r>
              <a:rPr lang="it-IT" altLang="it-IT" dirty="0">
                <a:solidFill>
                  <a:srgbClr val="333333"/>
                </a:solidFill>
              </a:rPr>
              <a:t>loro corpo, sottile e senza </a:t>
            </a:r>
            <a:r>
              <a:rPr lang="it-IT" altLang="it-IT" dirty="0" smtClean="0">
                <a:solidFill>
                  <a:srgbClr val="333333"/>
                </a:solidFill>
              </a:rPr>
              <a:t>zampe e </a:t>
            </a:r>
            <a:r>
              <a:rPr lang="it-IT" altLang="it-IT" dirty="0">
                <a:solidFill>
                  <a:srgbClr val="333333"/>
                </a:solidFill>
              </a:rPr>
              <a:t>può avanzare nel terreno </a:t>
            </a:r>
            <a:r>
              <a:rPr lang="it-IT" altLang="it-IT" dirty="0" smtClean="0">
                <a:solidFill>
                  <a:srgbClr val="333333"/>
                </a:solidFill>
              </a:rPr>
              <a:t>velocemente </a:t>
            </a:r>
            <a:r>
              <a:rPr lang="it-IT" dirty="0" smtClean="0"/>
              <a:t>grazie </a:t>
            </a:r>
            <a:r>
              <a:rPr lang="it-IT" dirty="0"/>
              <a:t>a </a:t>
            </a:r>
            <a:r>
              <a:rPr lang="it-IT" dirty="0" smtClean="0"/>
              <a:t>movimenti a fisarmonica e </a:t>
            </a:r>
            <a:r>
              <a:rPr lang="it-IT" dirty="0"/>
              <a:t>alle setole presenti al lato del corpo. </a:t>
            </a:r>
          </a:p>
          <a:p>
            <a:endParaRPr lang="it-IT" altLang="it-IT" dirty="0">
              <a:solidFill>
                <a:srgbClr val="333333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65943" y="3003903"/>
            <a:ext cx="3768287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 smtClean="0">
                <a:solidFill>
                  <a:srgbClr val="FF3300"/>
                </a:solidFill>
              </a:rPr>
              <a:t>Vedono? </a:t>
            </a:r>
            <a:r>
              <a:rPr lang="it-IT" altLang="it-IT" dirty="0" smtClean="0">
                <a:solidFill>
                  <a:srgbClr val="333333"/>
                </a:solidFill>
              </a:rPr>
              <a:t>I lombrichi non hanno gli occhi e amano stare al buio. Escono dal suolo solo di notte</a:t>
            </a:r>
            <a:endParaRPr lang="it-IT" altLang="it-IT" dirty="0">
              <a:solidFill>
                <a:srgbClr val="333333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65943" y="258912"/>
            <a:ext cx="4446307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>
                <a:solidFill>
                  <a:srgbClr val="FF3300"/>
                </a:solidFill>
              </a:rPr>
              <a:t>Come </a:t>
            </a:r>
            <a:r>
              <a:rPr lang="it-IT" altLang="it-IT" b="1" dirty="0" smtClean="0">
                <a:solidFill>
                  <a:srgbClr val="FF3300"/>
                </a:solidFill>
              </a:rPr>
              <a:t>nascono i lombrichi </a:t>
            </a:r>
            <a:r>
              <a:rPr lang="it-IT" altLang="it-IT" b="1" dirty="0">
                <a:solidFill>
                  <a:srgbClr val="FF3300"/>
                </a:solidFill>
              </a:rPr>
              <a:t>?</a:t>
            </a:r>
            <a:r>
              <a:rPr lang="it-IT" altLang="it-IT" dirty="0">
                <a:solidFill>
                  <a:srgbClr val="FF3300"/>
                </a:solidFill>
              </a:rPr>
              <a:t/>
            </a:r>
            <a:br>
              <a:rPr lang="it-IT" altLang="it-IT" dirty="0">
                <a:solidFill>
                  <a:srgbClr val="FF3300"/>
                </a:solidFill>
              </a:rPr>
            </a:br>
            <a:r>
              <a:rPr lang="it-IT" dirty="0" smtClean="0"/>
              <a:t>Dopo </a:t>
            </a:r>
            <a:r>
              <a:rPr lang="it-IT" dirty="0"/>
              <a:t>l'accoppiamento ogni </a:t>
            </a:r>
            <a:r>
              <a:rPr lang="it-IT" dirty="0" smtClean="0"/>
              <a:t>lombrico </a:t>
            </a:r>
            <a:r>
              <a:rPr lang="it-IT" dirty="0"/>
              <a:t>forma un piccolo bozzolo a forma di limone col liquido secreto dal </a:t>
            </a:r>
            <a:r>
              <a:rPr lang="it-IT" dirty="0" err="1"/>
              <a:t>clitello</a:t>
            </a:r>
            <a:r>
              <a:rPr lang="it-IT" dirty="0"/>
              <a:t>, il tipico rigonfiamento presente circa a un terzo del </a:t>
            </a:r>
            <a:r>
              <a:rPr lang="it-IT" dirty="0" smtClean="0"/>
              <a:t>corpo. Dalle uova dopo alcune settimane nascono dei </a:t>
            </a:r>
            <a:r>
              <a:rPr lang="it-IT" dirty="0"/>
              <a:t>piccoli lombrichi in miniatura </a:t>
            </a:r>
            <a:r>
              <a:rPr lang="it-IT" dirty="0" smtClean="0"/>
              <a:t>del </a:t>
            </a:r>
            <a:r>
              <a:rPr lang="it-IT" dirty="0"/>
              <a:t>tutto autosufficienti. </a:t>
            </a:r>
          </a:p>
          <a:p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265942" y="4158065"/>
            <a:ext cx="4306057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 smtClean="0">
                <a:solidFill>
                  <a:srgbClr val="FF3300"/>
                </a:solidFill>
              </a:rPr>
              <a:t>Qual è la testa e la coda? </a:t>
            </a:r>
            <a:r>
              <a:rPr lang="it-IT" altLang="it-IT" dirty="0" smtClean="0">
                <a:solidFill>
                  <a:schemeClr val="tx1"/>
                </a:solidFill>
              </a:rPr>
              <a:t>La testa del lombrico è la parte che vediamo muoversi verso la terra quando lo lasciamo libero</a:t>
            </a:r>
            <a:endParaRPr lang="it-IT" altLang="it-IT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436096" y="5081395"/>
            <a:ext cx="323867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altLang="it-IT" b="1" dirty="0" smtClean="0">
                <a:solidFill>
                  <a:srgbClr val="FF3300"/>
                </a:solidFill>
              </a:rPr>
              <a:t>Si riposano?</a:t>
            </a:r>
            <a:r>
              <a:rPr lang="it-IT" altLang="it-IT" dirty="0" smtClean="0">
                <a:solidFill>
                  <a:srgbClr val="333333"/>
                </a:solidFill>
              </a:rPr>
              <a:t> Quando c’è molto freddo e in periodi di siccità  i lombrichi si appallottolano e entrano in una specie di letargo.</a:t>
            </a:r>
            <a:endParaRPr lang="it-IT" altLang="it-IT" dirty="0">
              <a:solidFill>
                <a:srgbClr val="333333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76055" y="99558"/>
            <a:ext cx="3200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9898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000"/>
    </mc:Choice>
    <mc:Fallback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accent6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4396149" y="188640"/>
            <a:ext cx="4549846" cy="1124744"/>
          </a:xfrm>
        </p:spPr>
        <p:txBody>
          <a:bodyPr/>
          <a:lstStyle/>
          <a:p>
            <a:r>
              <a:rPr lang="it-IT" cap="all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conclusioni</a:t>
            </a:r>
            <a:endParaRPr lang="it-IT" cap="all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3888432" cy="59494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spcBef>
                <a:spcPct val="0"/>
              </a:spcBef>
            </a:pPr>
            <a:r>
              <a:rPr lang="it-IT" sz="7200" dirty="0">
                <a:solidFill>
                  <a:schemeClr val="tx1"/>
                </a:solidFill>
              </a:rPr>
              <a:t>O</a:t>
            </a:r>
            <a:r>
              <a:rPr lang="it-IT" sz="7200" dirty="0" smtClean="0">
                <a:solidFill>
                  <a:schemeClr val="tx1"/>
                </a:solidFill>
              </a:rPr>
              <a:t>bbiettivi formativi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Acquisire una mentalità scientifica.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Favorire </a:t>
            </a:r>
            <a:r>
              <a:rPr lang="it-IT" altLang="it-IT" sz="4800" cap="all" dirty="0">
                <a:solidFill>
                  <a:schemeClr val="tx1"/>
                </a:solidFill>
              </a:rPr>
              <a:t>la condivisione di spazi comuni.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>
                <a:solidFill>
                  <a:schemeClr val="tx1"/>
                </a:solidFill>
              </a:rPr>
              <a:t>Sviluppare le attitudini progettuali e le abilità operative.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>
                <a:solidFill>
                  <a:schemeClr val="tx1"/>
                </a:solidFill>
              </a:rPr>
              <a:t>Favorire un atteggiamento interrogativo verso la realtà e una motivazione alla ricerca.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Collaborare e interagire</a:t>
            </a:r>
            <a:r>
              <a:rPr lang="it-IT" altLang="it-IT" sz="4800" cap="all" dirty="0">
                <a:solidFill>
                  <a:schemeClr val="tx1"/>
                </a:solidFill>
              </a:rPr>
              <a:t>, favorendo </a:t>
            </a:r>
            <a:r>
              <a:rPr lang="it-IT" altLang="it-IT" sz="4800" cap="all" dirty="0" smtClean="0">
                <a:solidFill>
                  <a:schemeClr val="tx1"/>
                </a:solidFill>
              </a:rPr>
              <a:t> l’inclusione di tutti gli alunni</a:t>
            </a:r>
            <a:r>
              <a:rPr lang="it-IT" altLang="it-IT" sz="7200" cap="all" dirty="0" smtClean="0">
                <a:solidFill>
                  <a:schemeClr val="tx1"/>
                </a:solidFill>
              </a:rPr>
              <a:t>.</a:t>
            </a:r>
            <a:endParaRPr lang="it-IT" altLang="it-IT" sz="7200" cap="all" dirty="0">
              <a:solidFill>
                <a:schemeClr val="tx1"/>
              </a:solidFill>
            </a:endParaRP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>
                <a:solidFill>
                  <a:schemeClr val="tx1"/>
                </a:solidFill>
              </a:rPr>
              <a:t>Sollecitare la curiosità verso l’ambiente che ci circonda.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Sperimentare  attraverso i sensi  i vari </a:t>
            </a:r>
            <a:r>
              <a:rPr lang="it-IT" altLang="it-IT" sz="4800" cap="all" dirty="0">
                <a:solidFill>
                  <a:schemeClr val="tx1"/>
                </a:solidFill>
              </a:rPr>
              <a:t>materiali </a:t>
            </a:r>
            <a:r>
              <a:rPr lang="it-IT" altLang="it-IT" sz="4800" cap="all" dirty="0" smtClean="0">
                <a:solidFill>
                  <a:schemeClr val="tx1"/>
                </a:solidFill>
              </a:rPr>
              <a:t>raccolti,</a:t>
            </a: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scoprire  caratteristiche  e peculiarità del lombrico attraverso l’osservazione sistematica.</a:t>
            </a:r>
            <a:endParaRPr lang="it-IT" altLang="it-IT" sz="4800" cap="all" dirty="0">
              <a:solidFill>
                <a:schemeClr val="tx1"/>
              </a:solidFill>
            </a:endParaRPr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Saper ascoltare </a:t>
            </a:r>
            <a:r>
              <a:rPr lang="it-IT" altLang="it-IT" sz="4800" cap="all" dirty="0">
                <a:solidFill>
                  <a:schemeClr val="tx1"/>
                </a:solidFill>
              </a:rPr>
              <a:t>con interesse </a:t>
            </a:r>
            <a:r>
              <a:rPr lang="it-IT" altLang="it-IT" sz="4800" cap="all" dirty="0" smtClean="0">
                <a:solidFill>
                  <a:schemeClr val="tx1"/>
                </a:solidFill>
              </a:rPr>
              <a:t> </a:t>
            </a:r>
            <a:r>
              <a:rPr lang="it-IT" altLang="it-IT" sz="4800" cap="all" dirty="0">
                <a:solidFill>
                  <a:schemeClr val="tx1"/>
                </a:solidFill>
              </a:rPr>
              <a:t>letture  </a:t>
            </a:r>
            <a:r>
              <a:rPr lang="it-IT" altLang="it-IT" sz="4800" cap="all" dirty="0" smtClean="0">
                <a:solidFill>
                  <a:schemeClr val="tx1"/>
                </a:solidFill>
              </a:rPr>
              <a:t>di carattere scientifico</a:t>
            </a:r>
            <a:endParaRPr lang="it-IT" sz="4800" dirty="0"/>
          </a:p>
          <a:p>
            <a:pPr marL="261938" indent="-261938" algn="l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4800" cap="all" dirty="0" smtClean="0">
                <a:solidFill>
                  <a:schemeClr val="tx1"/>
                </a:solidFill>
              </a:rPr>
              <a:t>assumere verso i lombrichi comportamenti di cura e rispetto superando il ribrezzo iniziale</a:t>
            </a:r>
            <a:endParaRPr lang="it-IT" altLang="it-IT" sz="4800" cap="all" dirty="0">
              <a:solidFill>
                <a:schemeClr val="tx1"/>
              </a:solidFill>
            </a:endParaRPr>
          </a:p>
        </p:txBody>
      </p:sp>
      <p:sp>
        <p:nvSpPr>
          <p:cNvPr id="7" name="Sottotitolo 3"/>
          <p:cNvSpPr txBox="1">
            <a:spLocks/>
          </p:cNvSpPr>
          <p:nvPr/>
        </p:nvSpPr>
        <p:spPr>
          <a:xfrm>
            <a:off x="4932040" y="2204864"/>
            <a:ext cx="4968552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932" y="1484784"/>
            <a:ext cx="4560168" cy="3420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4481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2.3|2.5|2.2|2|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2085</TotalTime>
  <Words>491</Words>
  <Application>Microsoft Office PowerPoint</Application>
  <PresentationFormat>Presentazione su schermo (4:3)</PresentationFormat>
  <Paragraphs>88</Paragraphs>
  <Slides>18</Slides>
  <Notes>0</Notes>
  <HiddenSlides>0</HiddenSlides>
  <MMClips>15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Progetto di scienze  classe IC  a. s. 2014 - 2015</vt:lpstr>
      <vt:lpstr>Diapositiva 2</vt:lpstr>
      <vt:lpstr> Tornati in classe abbiamo realizzato un bel cartellone……. </vt:lpstr>
      <vt:lpstr>Osservando attentamente le piante  abbiamo imparato che tutte hanno:</vt:lpstr>
      <vt:lpstr>      La nostra curiosità  ci ha portato ad esplorare  il terreno. Abbiamo scoperto che è abitato da tantissimi animali alcuni piu’ piccoli  altri piu’ grandi .  Abbiamo imparato che ci sono terreni più chiari e altri  piu’ scuri. I terreni dal colore scuro sono ricchi di Humus.             </vt:lpstr>
      <vt:lpstr>     nel suolo abitano tanti animaletti       </vt:lpstr>
      <vt:lpstr>          Come “GIGANTI BUONI” li abbiamo lavati dalla terra usando le nostre dita bagnate; li abbiamo appoggiati su fogli di carta bianca e li abbiamo accarezzati con le mani, guardati e ascoltati         </vt:lpstr>
      <vt:lpstr>Diapositiva 8</vt:lpstr>
      <vt:lpstr>Abbiamo deciso di ospitarli in classe costruendo  un terrario</vt:lpstr>
      <vt:lpstr>Diapositiva 10</vt:lpstr>
      <vt:lpstr>Copriamo i lombrichi con del cartone  per farli stare al buio come sottoterra ….… NON AMANO LA LUCE</vt:lpstr>
      <vt:lpstr>Ecco il diario delle nostre osservazioni</vt:lpstr>
      <vt:lpstr>Diapositiva 13</vt:lpstr>
      <vt:lpstr> La nostra esperienza si è conclusa con la loro liberazione nel nostro orto </vt:lpstr>
      <vt:lpstr>FACCIAMO UN PO’ DI RICERCHE SUI LIBRI E SU INTERNET</vt:lpstr>
      <vt:lpstr>Diapositiva 16</vt:lpstr>
      <vt:lpstr>Diapositiva 17</vt:lpstr>
      <vt:lpstr>conclusioni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Admin</dc:creator>
  <cp:lastModifiedBy>PC01</cp:lastModifiedBy>
  <cp:revision>159</cp:revision>
  <cp:lastPrinted>2015-06-04T18:39:24Z</cp:lastPrinted>
  <dcterms:created xsi:type="dcterms:W3CDTF">2015-03-15T17:15:17Z</dcterms:created>
  <dcterms:modified xsi:type="dcterms:W3CDTF">2016-09-30T17:58:57Z</dcterms:modified>
</cp:coreProperties>
</file>